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1" r:id="rId3"/>
    <p:sldMasterId id="2147483668" r:id="rId4"/>
    <p:sldMasterId id="2147483675" r:id="rId5"/>
    <p:sldMasterId id="2147483683" r:id="rId6"/>
  </p:sldMasterIdLst>
  <p:notesMasterIdLst>
    <p:notesMasterId r:id="rId4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86" r:id="rId14"/>
    <p:sldId id="263" r:id="rId15"/>
    <p:sldId id="264" r:id="rId16"/>
    <p:sldId id="287" r:id="rId17"/>
    <p:sldId id="265" r:id="rId18"/>
    <p:sldId id="266" r:id="rId19"/>
    <p:sldId id="267" r:id="rId20"/>
    <p:sldId id="268" r:id="rId21"/>
    <p:sldId id="269" r:id="rId22"/>
    <p:sldId id="288" r:id="rId23"/>
    <p:sldId id="270" r:id="rId24"/>
    <p:sldId id="271" r:id="rId25"/>
    <p:sldId id="284" r:id="rId26"/>
    <p:sldId id="272" r:id="rId27"/>
    <p:sldId id="273" r:id="rId28"/>
    <p:sldId id="274" r:id="rId29"/>
    <p:sldId id="275" r:id="rId30"/>
    <p:sldId id="276" r:id="rId31"/>
    <p:sldId id="289" r:id="rId32"/>
    <p:sldId id="277" r:id="rId33"/>
    <p:sldId id="278" r:id="rId34"/>
    <p:sldId id="279" r:id="rId35"/>
    <p:sldId id="290" r:id="rId36"/>
    <p:sldId id="280" r:id="rId37"/>
    <p:sldId id="281" r:id="rId38"/>
    <p:sldId id="282" r:id="rId39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Poppins" pitchFamily="2" charset="77"/>
      <p:regular r:id="rId45"/>
      <p:bold r:id="rId46"/>
      <p:italic r:id="rId47"/>
      <p:boldItalic r:id="rId48"/>
    </p:embeddedFont>
    <p:embeddedFont>
      <p:font typeface="Poppins Medium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Y43QLlhdkL3pzRm8R8IUXt0GG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84191"/>
  </p:normalViewPr>
  <p:slideViewPr>
    <p:cSldViewPr snapToGrid="0">
      <p:cViewPr varScale="1">
        <p:scale>
          <a:sx n="127" d="100"/>
          <a:sy n="127" d="100"/>
        </p:scale>
        <p:origin x="11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6.fntdata"/><Relationship Id="rId20" Type="http://schemas.openxmlformats.org/officeDocument/2006/relationships/slide" Target="slides/slide14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8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Add </a:t>
            </a:r>
            <a:r>
              <a:rPr lang="en-US" dirty="0" err="1"/>
              <a:t>biorender</a:t>
            </a:r>
            <a:r>
              <a:rPr lang="en-US" dirty="0"/>
              <a:t> citation?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822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865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90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03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7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9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4" name="Google Shape;14;p19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800725" cy="32629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0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0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5" name="Google Shape;75;p50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1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1" name="Google Shape;81;p52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2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tree">
  <p:cSld name="Blank w/ tre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757863" cy="32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4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5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7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7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7" name="Google Shape;107;p5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62525"/>
            <a:ext cx="91440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9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3" name="Google Shape;113;p59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9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9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0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tree">
  <p:cSld name="Blank w/ tre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757863" cy="32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1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1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2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62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26" name="Google Shape;126;p62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4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4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4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36" name="Google Shape;136;p64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4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5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5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6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6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6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46" name="Google Shape;146;p6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7" name="Google Shape;147;p66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7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pic>
        <p:nvPicPr>
          <p:cNvPr id="151" name="Google Shape;15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8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8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55" name="Google Shape;155;p68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tree">
  <p:cSld name="Blank w/ tre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5836443" cy="3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9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59" name="Google Shape;159;p6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0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62" name="Google Shape;162;p7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2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2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72" name="Google Shape;172;p72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3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3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4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74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4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74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75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pic>
        <p:nvPicPr>
          <p:cNvPr id="184" name="Google Shape;184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6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6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188" name="Google Shape;188;p76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0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3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43" name="Google Shape;43;p43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" name="Google Shape;49;p45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5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8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2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33;p42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2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ftr" idx="11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sldNum" idx="12"/>
          </p:nvPr>
        </p:nvSpPr>
        <p:spPr>
          <a:xfrm>
            <a:off x="7857721" y="4767263"/>
            <a:ext cx="1148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9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" name="Google Shape;65;p49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49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9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dt" idx="10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ftr" idx="11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sldNum" idx="12"/>
          </p:nvPr>
        </p:nvSpPr>
        <p:spPr>
          <a:xfrm>
            <a:off x="7889877" y="4767263"/>
            <a:ext cx="1148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7" name="Google Shape;97;p56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56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6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dt" idx="10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Google Shape;101;p56"/>
          <p:cNvSpPr txBox="1">
            <a:spLocks noGrp="1"/>
          </p:cNvSpPr>
          <p:nvPr>
            <p:ph type="ftr" idx="11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2" name="Google Shape;102;p56"/>
          <p:cNvSpPr txBox="1">
            <a:spLocks noGrp="1"/>
          </p:cNvSpPr>
          <p:nvPr>
            <p:ph type="sldNum" idx="12"/>
          </p:nvPr>
        </p:nvSpPr>
        <p:spPr>
          <a:xfrm>
            <a:off x="7888330" y="4767263"/>
            <a:ext cx="1148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3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3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63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3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1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5" name="Google Shape;165;p71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71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1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xtstrain.org/ncov/glob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rological.org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90"/>
              <a:buFont typeface="Poppins"/>
              <a:buNone/>
            </a:pPr>
            <a:r>
              <a:rPr lang="en-US" sz="3880" b="1"/>
              <a:t>Introduction to pathogen sequencing on the Illumina platform</a:t>
            </a:r>
            <a:endParaRPr sz="3880" b="1"/>
          </a:p>
        </p:txBody>
      </p:sp>
      <p:sp>
        <p:nvSpPr>
          <p:cNvPr id="194" name="Google Shape;194;p1"/>
          <p:cNvSpPr txBox="1">
            <a:spLocks noGrp="1"/>
          </p:cNvSpPr>
          <p:nvPr>
            <p:ph type="subTitle" idx="1"/>
          </p:nvPr>
        </p:nvSpPr>
        <p:spPr>
          <a:xfrm>
            <a:off x="825010" y="3502685"/>
            <a:ext cx="580887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/>
              <a:t>Laboratory Module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688656" y="1188415"/>
            <a:ext cx="7823703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Other methods for molecular characterization of pathogens:</a:t>
            </a:r>
            <a:endParaRPr sz="1400" b="0" i="1" u="none" strike="noStrike" cap="none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Rapid diagnostic tests</a:t>
            </a: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PCR-based assays / CRISPR-based assays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Multi-locus variable typing (MLVA) – bacterial genomes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Multi-locus sequence typing (MLST) – bacterial genomes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Single amplicon sequencing  – e.g., 16S for bacteria or marker gene for viruses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188679" y="3785808"/>
            <a:ext cx="8795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TGCAG</a:t>
            </a:r>
            <a:r>
              <a:rPr lang="en-US" sz="1600" b="1" i="0" u="none" strike="noStrike" cap="none" dirty="0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ATGCT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</a:t>
            </a:r>
            <a:r>
              <a:rPr lang="en-US" sz="1600" b="1" i="0" u="none" strike="noStrike" cap="none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GAC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GCTGATTC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TCGTA</a:t>
            </a:r>
            <a:r>
              <a:rPr lang="en-US" sz="1600" b="1" i="0" u="none" strike="noStrike" cap="none" dirty="0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CGACGATC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A9FCA40-FC16-4CA7-1C92-93832793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0" y="997835"/>
            <a:ext cx="851318" cy="14772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188679" y="3785808"/>
            <a:ext cx="8795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TGCAG</a:t>
            </a:r>
            <a:r>
              <a:rPr lang="en-US" sz="1600" b="1" i="0" u="none" strike="noStrike" cap="none" dirty="0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lang="en-US" sz="1600" b="1" i="0" u="none" strike="noStrike" cap="none" dirty="0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lang="en-US" sz="1600" b="1" i="0" u="none" strike="noStrike" cap="none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lang="en-US" sz="1600" b="1" i="0" u="none" strike="noStrike" cap="none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GCTGATTC</a:t>
            </a:r>
            <a:r>
              <a:rPr lang="en-US" sz="1600" b="1" i="0" u="none" strike="noStrike" cap="none" dirty="0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1" i="0" u="none" strike="noStrike" cap="none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TCGTA</a:t>
            </a:r>
            <a:r>
              <a:rPr lang="en-US" sz="1600" b="1" i="0" u="none" strike="noStrike" cap="none" dirty="0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CTCGACGATC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/>
          <p:nvPr/>
        </p:nvSpPr>
        <p:spPr>
          <a:xfrm>
            <a:off x="253218" y="4438508"/>
            <a:ext cx="860942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Full length pathogen genomes provide the most comprehensive picture of pathogen variation</a:t>
            </a:r>
            <a:endParaRPr sz="1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4A22681-504F-1034-287B-FFBEED54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0" y="997835"/>
            <a:ext cx="851318" cy="1477287"/>
          </a:xfrm>
          <a:prstGeom prst="rect">
            <a:avLst/>
          </a:prstGeom>
        </p:spPr>
      </p:pic>
      <p:sp>
        <p:nvSpPr>
          <p:cNvPr id="9" name="Google Shape;259;p5">
            <a:extLst>
              <a:ext uri="{FF2B5EF4-FFF2-40B4-BE49-F238E27FC236}">
                <a16:creationId xmlns:a16="http://schemas.microsoft.com/office/drawing/2014/main" id="{0639C4E4-4E17-4026-8CFE-BA72349B9265}"/>
              </a:ext>
            </a:extLst>
          </p:cNvPr>
          <p:cNvSpPr/>
          <p:nvPr/>
        </p:nvSpPr>
        <p:spPr>
          <a:xfrm>
            <a:off x="688656" y="1188415"/>
            <a:ext cx="7823703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Other methods for molecular characterization of pathogens:</a:t>
            </a:r>
            <a:endParaRPr sz="1400" b="0" i="1" u="none" strike="noStrike" cap="none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Rapid diagnostic tests</a:t>
            </a: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PCR-based assays / CRISPR-based assays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Multi-locus variable typing (MLVA) – bacterial genomes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Multi-locus sequence typing (MLST) – bacterial genomes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Single amplicon sequencing  – e.g., 16S for bacteria or marker gene for viruses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4868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2345" y="1225008"/>
            <a:ext cx="5419309" cy="264415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1"/>
          <p:cNvSpPr/>
          <p:nvPr/>
        </p:nvSpPr>
        <p:spPr>
          <a:xfrm>
            <a:off x="3382128" y="3966624"/>
            <a:ext cx="2286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2"/>
                </a:solidFill>
                <a:latin typeface="Poppins" panose="00000500000000000000" pitchFamily="50" charset="0"/>
                <a:cs typeface="Poppins" panose="00000500000000000000" pitchFamily="50" charset="0"/>
                <a:sym typeface="Arial"/>
              </a:rPr>
              <a:t>Gardy et al. 2011 NEJM</a:t>
            </a:r>
            <a:endParaRPr sz="1200" b="0" i="0" u="none" strike="noStrike" cap="none" dirty="0">
              <a:solidFill>
                <a:schemeClr val="dk2"/>
              </a:solidFill>
              <a:latin typeface="Poppins" panose="00000500000000000000" pitchFamily="50" charset="0"/>
              <a:cs typeface="Poppins" panose="00000500000000000000" pitchFamily="50" charset="0"/>
              <a:sym typeface="Arial"/>
            </a:endParaRPr>
          </a:p>
        </p:txBody>
      </p:sp>
      <p:sp>
        <p:nvSpPr>
          <p:cNvPr id="272" name="Google Shape;272;p81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sp>
        <p:nvSpPr>
          <p:cNvPr id="273" name="Google Shape;273;p81"/>
          <p:cNvSpPr/>
          <p:nvPr/>
        </p:nvSpPr>
        <p:spPr>
          <a:xfrm>
            <a:off x="253218" y="4438508"/>
            <a:ext cx="8609428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Full length pathogen genomes provide the most comprehensive picture of pathogen variation</a:t>
            </a:r>
            <a:endParaRPr sz="13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79" name="Google Shape;279;p8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>
                <a:solidFill>
                  <a:srgbClr val="8F8F8F"/>
                </a:solidFill>
              </a:rPr>
              <a:t>Using pathogen genomes for epidemiology</a:t>
            </a:r>
            <a:endParaRPr sz="1600" b="1" dirty="0">
              <a:solidFill>
                <a:srgbClr val="8F8F8F"/>
              </a:solidFill>
            </a:endParaRPr>
          </a:p>
          <a:p>
            <a:pPr marL="285750" lvl="0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/>
              <a:t>Sequencing approaches</a:t>
            </a:r>
            <a:endParaRPr sz="1600" b="1" dirty="0"/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/>
              <a:t>Unbiased vs targeted approaches</a:t>
            </a:r>
            <a:endParaRPr sz="1600" dirty="0"/>
          </a:p>
          <a:p>
            <a:pPr marL="742950" lvl="1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>
                <a:solidFill>
                  <a:srgbClr val="8F8F8F"/>
                </a:solidFill>
              </a:rPr>
              <a:t>Sequencing technologies</a:t>
            </a:r>
            <a:endParaRPr sz="1600" b="1" dirty="0">
              <a:solidFill>
                <a:srgbClr val="8F8F8F"/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>
                <a:solidFill>
                  <a:srgbClr val="8F8F8F"/>
                </a:solidFill>
              </a:rPr>
              <a:t>Brief overview of sequencing platforms</a:t>
            </a:r>
            <a:endParaRPr sz="1600" dirty="0">
              <a:solidFill>
                <a:srgbClr val="8F8F8F"/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000"/>
              <a:buFont typeface="Arial"/>
              <a:buChar char="•"/>
            </a:pPr>
            <a:r>
              <a:rPr lang="en-US" sz="1600" dirty="0">
                <a:solidFill>
                  <a:srgbClr val="8F8F8F"/>
                </a:solidFill>
              </a:rPr>
              <a:t>Illumina sequencing</a:t>
            </a:r>
            <a:endParaRPr sz="1600" dirty="0">
              <a:solidFill>
                <a:srgbClr val="8F8F8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89"/>
              <a:buFont typeface="Poppins"/>
              <a:buNone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How can we generate pathogen sequences?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5" name="Google Shape;285;p7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150" y="1153159"/>
            <a:ext cx="64897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>
            <a:spLocks noGrp="1"/>
          </p:cNvSpPr>
          <p:nvPr>
            <p:ph type="body" idx="1"/>
          </p:nvPr>
        </p:nvSpPr>
        <p:spPr>
          <a:xfrm>
            <a:off x="688657" y="2931159"/>
            <a:ext cx="7823702" cy="164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There are many options &amp; variations fo</a:t>
            </a:r>
            <a:r>
              <a:rPr lang="en-US" sz="1600" dirty="0"/>
              <a:t>r each of these steps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Your sample type, study goal and &amp; resources should guide your choice</a:t>
            </a:r>
            <a:endParaRPr sz="1600" dirty="0"/>
          </a:p>
        </p:txBody>
      </p:sp>
      <p:sp>
        <p:nvSpPr>
          <p:cNvPr id="6" name="Google Shape;384;p90">
            <a:extLst>
              <a:ext uri="{FF2B5EF4-FFF2-40B4-BE49-F238E27FC236}">
                <a16:creationId xmlns:a16="http://schemas.microsoft.com/office/drawing/2014/main" id="{3DB60FBA-E3D3-4EA7-A91E-5C6C81FA7D74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3"/>
          <p:cNvSpPr/>
          <p:nvPr/>
        </p:nvSpPr>
        <p:spPr>
          <a:xfrm>
            <a:off x="3073100" y="1264844"/>
            <a:ext cx="1041699" cy="1536700"/>
          </a:xfrm>
          <a:prstGeom prst="rect">
            <a:avLst/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56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3"/>
          <p:cNvSpPr txBox="1">
            <a:spLocks noGrp="1"/>
          </p:cNvSpPr>
          <p:nvPr>
            <p:ph type="body" idx="1"/>
          </p:nvPr>
        </p:nvSpPr>
        <p:spPr>
          <a:xfrm>
            <a:off x="503646" y="3002576"/>
            <a:ext cx="8136709" cy="183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Many kits and methods available to </a:t>
            </a:r>
            <a:r>
              <a:rPr lang="en-US" sz="1600" b="1" dirty="0">
                <a:solidFill>
                  <a:schemeClr val="dk2"/>
                </a:solidFill>
              </a:rPr>
              <a:t>extract RNA and/or DNA</a:t>
            </a:r>
            <a:endParaRPr sz="1600" b="1" dirty="0"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Include precipitation, column-based, and bead-based methods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endParaRPr sz="1000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1600" dirty="0">
                <a:solidFill>
                  <a:schemeClr val="dk2"/>
                </a:solidFill>
              </a:rPr>
              <a:t>Your starting material will impact what you can sequence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Many viruses (e.g., Lassa, Ebola, SARS-CoV-2) have RNA genomes</a:t>
            </a:r>
            <a:endParaRPr b="1" dirty="0"/>
          </a:p>
        </p:txBody>
      </p:sp>
      <p:sp>
        <p:nvSpPr>
          <p:cNvPr id="293" name="Google Shape;293;p83"/>
          <p:cNvSpPr txBox="1">
            <a:spLocks noGrp="1"/>
          </p:cNvSpPr>
          <p:nvPr>
            <p:ph type="title"/>
          </p:nvPr>
        </p:nvSpPr>
        <p:spPr>
          <a:xfrm>
            <a:off x="688656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89"/>
              <a:buFont typeface="Poppins"/>
              <a:buNone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How can we generate pathogen sequences?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4" name="Google Shape;294;p83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150" y="1153159"/>
            <a:ext cx="64897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4;p90">
            <a:extLst>
              <a:ext uri="{FF2B5EF4-FFF2-40B4-BE49-F238E27FC236}">
                <a16:creationId xmlns:a16="http://schemas.microsoft.com/office/drawing/2014/main" id="{43AACBEB-9972-446A-80F8-310314C4A93E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4"/>
          <p:cNvSpPr txBox="1">
            <a:spLocks noGrp="1"/>
          </p:cNvSpPr>
          <p:nvPr>
            <p:ph type="title"/>
          </p:nvPr>
        </p:nvSpPr>
        <p:spPr>
          <a:xfrm>
            <a:off x="660149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-US" sz="2600"/>
              <a:t>How can we generate pathogen sequences?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84"/>
          <p:cNvSpPr txBox="1">
            <a:spLocks noGrp="1"/>
          </p:cNvSpPr>
          <p:nvPr>
            <p:ph type="body" idx="1"/>
          </p:nvPr>
        </p:nvSpPr>
        <p:spPr>
          <a:xfrm>
            <a:off x="927329" y="2886973"/>
            <a:ext cx="7395300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1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Many different approaches for preparing DNA libraries</a:t>
            </a:r>
            <a:endParaRPr sz="1600" dirty="0"/>
          </a:p>
        </p:txBody>
      </p:sp>
      <p:sp>
        <p:nvSpPr>
          <p:cNvPr id="306" name="Google Shape;306;p84"/>
          <p:cNvSpPr/>
          <p:nvPr/>
        </p:nvSpPr>
        <p:spPr>
          <a:xfrm>
            <a:off x="4713642" y="1264844"/>
            <a:ext cx="1041699" cy="1536700"/>
          </a:xfrm>
          <a:prstGeom prst="rect">
            <a:avLst/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56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84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150" y="1153159"/>
            <a:ext cx="64897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0;p84">
            <a:extLst>
              <a:ext uri="{FF2B5EF4-FFF2-40B4-BE49-F238E27FC236}">
                <a16:creationId xmlns:a16="http://schemas.microsoft.com/office/drawing/2014/main" id="{C1DE0EC6-7623-38CB-6320-C22A73C7B3F7}"/>
              </a:ext>
            </a:extLst>
          </p:cNvPr>
          <p:cNvSpPr txBox="1">
            <a:spLocks/>
          </p:cNvSpPr>
          <p:nvPr/>
        </p:nvSpPr>
        <p:spPr>
          <a:xfrm>
            <a:off x="168166" y="4156856"/>
            <a:ext cx="8797158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400" dirty="0">
                <a:solidFill>
                  <a:schemeClr val="dk2"/>
                </a:solidFill>
              </a:rPr>
              <a:t>* If you are starting with RNA you will need to convert this to cDNA before preparing DNA libraries</a:t>
            </a:r>
            <a:endParaRPr lang="en-US" sz="1400" dirty="0"/>
          </a:p>
        </p:txBody>
      </p:sp>
      <p:sp>
        <p:nvSpPr>
          <p:cNvPr id="14" name="Google Shape;300;p84">
            <a:extLst>
              <a:ext uri="{FF2B5EF4-FFF2-40B4-BE49-F238E27FC236}">
                <a16:creationId xmlns:a16="http://schemas.microsoft.com/office/drawing/2014/main" id="{6A2C3267-ABFB-B171-9DA8-6613DFAA0A91}"/>
              </a:ext>
            </a:extLst>
          </p:cNvPr>
          <p:cNvSpPr txBox="1">
            <a:spLocks/>
          </p:cNvSpPr>
          <p:nvPr/>
        </p:nvSpPr>
        <p:spPr>
          <a:xfrm>
            <a:off x="4261945" y="1737214"/>
            <a:ext cx="304800" cy="25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400" dirty="0">
                <a:solidFill>
                  <a:schemeClr val="dk2"/>
                </a:solidFill>
              </a:rPr>
              <a:t>*</a:t>
            </a:r>
            <a:endParaRPr lang="en-US" sz="1400" dirty="0"/>
          </a:p>
        </p:txBody>
      </p:sp>
      <p:sp>
        <p:nvSpPr>
          <p:cNvPr id="10" name="Google Shape;384;p90">
            <a:extLst>
              <a:ext uri="{FF2B5EF4-FFF2-40B4-BE49-F238E27FC236}">
                <a16:creationId xmlns:a16="http://schemas.microsoft.com/office/drawing/2014/main" id="{2D322794-F577-4F8F-8C06-962C5433319A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4"/>
          <p:cNvSpPr txBox="1">
            <a:spLocks noGrp="1"/>
          </p:cNvSpPr>
          <p:nvPr>
            <p:ph type="title"/>
          </p:nvPr>
        </p:nvSpPr>
        <p:spPr>
          <a:xfrm>
            <a:off x="660149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89"/>
              <a:buNone/>
            </a:pPr>
            <a:r>
              <a:rPr lang="en-US" sz="2600"/>
              <a:t>How can we generate pathogen sequences?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84"/>
          <p:cNvSpPr txBox="1">
            <a:spLocks noGrp="1"/>
          </p:cNvSpPr>
          <p:nvPr>
            <p:ph type="body" idx="1"/>
          </p:nvPr>
        </p:nvSpPr>
        <p:spPr>
          <a:xfrm>
            <a:off x="927329" y="2886973"/>
            <a:ext cx="7395300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Many different approaches for preparing DNA libraries</a:t>
            </a:r>
            <a:endParaRPr sz="1600"/>
          </a:p>
        </p:txBody>
      </p:sp>
      <p:grpSp>
        <p:nvGrpSpPr>
          <p:cNvPr id="301" name="Google Shape;301;p84"/>
          <p:cNvGrpSpPr/>
          <p:nvPr/>
        </p:nvGrpSpPr>
        <p:grpSpPr>
          <a:xfrm>
            <a:off x="871829" y="3730681"/>
            <a:ext cx="7419852" cy="615973"/>
            <a:chOff x="808373" y="3041225"/>
            <a:chExt cx="7419852" cy="609828"/>
          </a:xfrm>
        </p:grpSpPr>
        <p:sp>
          <p:nvSpPr>
            <p:cNvPr id="302" name="Google Shape;302;p84"/>
            <p:cNvSpPr/>
            <p:nvPr/>
          </p:nvSpPr>
          <p:spPr>
            <a:xfrm>
              <a:off x="820650" y="3101075"/>
              <a:ext cx="7395300" cy="491400"/>
            </a:xfrm>
            <a:prstGeom prst="rtTriangle">
              <a:avLst/>
            </a:prstGeom>
            <a:solidFill>
              <a:srgbClr val="A5A5A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3" name="Google Shape;303;p84"/>
            <p:cNvSpPr/>
            <p:nvPr/>
          </p:nvSpPr>
          <p:spPr>
            <a:xfrm rot="10800000">
              <a:off x="820650" y="3041225"/>
              <a:ext cx="7395300" cy="491400"/>
            </a:xfrm>
            <a:prstGeom prst="rtTriangle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4" name="Google Shape;304;p84"/>
            <p:cNvSpPr txBox="1"/>
            <p:nvPr/>
          </p:nvSpPr>
          <p:spPr>
            <a:xfrm>
              <a:off x="6418925" y="3069198"/>
              <a:ext cx="1809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Sensitivity, speed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5" name="Google Shape;305;p84"/>
            <p:cNvSpPr txBox="1"/>
            <p:nvPr/>
          </p:nvSpPr>
          <p:spPr>
            <a:xfrm>
              <a:off x="808373" y="3216977"/>
              <a:ext cx="2031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Unbiased, accuracy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6" name="Google Shape;306;p84"/>
          <p:cNvSpPr/>
          <p:nvPr/>
        </p:nvSpPr>
        <p:spPr>
          <a:xfrm>
            <a:off x="4713642" y="1264844"/>
            <a:ext cx="1041699" cy="1536700"/>
          </a:xfrm>
          <a:prstGeom prst="rect">
            <a:avLst/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56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84" descr="A screenshot of a computer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150" y="1153159"/>
            <a:ext cx="64897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84"/>
          <p:cNvSpPr txBox="1"/>
          <p:nvPr/>
        </p:nvSpPr>
        <p:spPr>
          <a:xfrm>
            <a:off x="848245" y="4279455"/>
            <a:ext cx="1609683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3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Metagenomic sequencing</a:t>
            </a:r>
            <a:endParaRPr sz="13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309;p84">
            <a:extLst>
              <a:ext uri="{FF2B5EF4-FFF2-40B4-BE49-F238E27FC236}">
                <a16:creationId xmlns:a16="http://schemas.microsoft.com/office/drawing/2014/main" id="{B02F5CCE-2A06-42E1-954A-DC1B0DD24594}"/>
              </a:ext>
            </a:extLst>
          </p:cNvPr>
          <p:cNvSpPr txBox="1"/>
          <p:nvPr/>
        </p:nvSpPr>
        <p:spPr>
          <a:xfrm>
            <a:off x="6686074" y="4287486"/>
            <a:ext cx="1672922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Amplicon-based sequencing</a:t>
            </a:r>
            <a:endParaRPr sz="14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384;p90">
            <a:extLst>
              <a:ext uri="{FF2B5EF4-FFF2-40B4-BE49-F238E27FC236}">
                <a16:creationId xmlns:a16="http://schemas.microsoft.com/office/drawing/2014/main" id="{370217ED-EB71-4920-ABBE-160D8FD3E5B0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8745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5"/>
          <p:cNvSpPr/>
          <p:nvPr/>
        </p:nvSpPr>
        <p:spPr>
          <a:xfrm>
            <a:off x="884105" y="4345082"/>
            <a:ext cx="1368874" cy="441126"/>
          </a:xfrm>
          <a:prstGeom prst="rect">
            <a:avLst/>
          </a:prstGeom>
          <a:solidFill>
            <a:srgbClr val="FFF1CB"/>
          </a:solidFill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Overview of sequencing approaches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85"/>
          <p:cNvSpPr txBox="1">
            <a:spLocks noGrp="1"/>
          </p:cNvSpPr>
          <p:nvPr>
            <p:ph type="body" idx="1"/>
          </p:nvPr>
        </p:nvSpPr>
        <p:spPr>
          <a:xfrm>
            <a:off x="2905937" y="1083802"/>
            <a:ext cx="5990765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Unbiased (sometimes called 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metagenomic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) sequencing captures all genetic material in a sample</a:t>
            </a: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6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/>
              <a:t>Does not require prior knowledge of what organisms are in the sample</a:t>
            </a: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/>
              <a:t>More expensive and requires more time than many targeted sequencing approaches</a:t>
            </a:r>
            <a:endParaRPr sz="1600" dirty="0"/>
          </a:p>
        </p:txBody>
      </p:sp>
      <p:grpSp>
        <p:nvGrpSpPr>
          <p:cNvPr id="318" name="Google Shape;318;p85"/>
          <p:cNvGrpSpPr/>
          <p:nvPr/>
        </p:nvGrpSpPr>
        <p:grpSpPr>
          <a:xfrm>
            <a:off x="871829" y="3730681"/>
            <a:ext cx="7419852" cy="615973"/>
            <a:chOff x="808373" y="3041225"/>
            <a:chExt cx="7419852" cy="609828"/>
          </a:xfrm>
        </p:grpSpPr>
        <p:sp>
          <p:nvSpPr>
            <p:cNvPr id="319" name="Google Shape;319;p85"/>
            <p:cNvSpPr/>
            <p:nvPr/>
          </p:nvSpPr>
          <p:spPr>
            <a:xfrm>
              <a:off x="820650" y="3101075"/>
              <a:ext cx="7395300" cy="491400"/>
            </a:xfrm>
            <a:prstGeom prst="rtTriangle">
              <a:avLst/>
            </a:prstGeom>
            <a:solidFill>
              <a:srgbClr val="A5A5A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0" name="Google Shape;320;p85"/>
            <p:cNvSpPr/>
            <p:nvPr/>
          </p:nvSpPr>
          <p:spPr>
            <a:xfrm rot="10800000">
              <a:off x="820650" y="3041225"/>
              <a:ext cx="7395300" cy="491400"/>
            </a:xfrm>
            <a:prstGeom prst="rtTriangle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1" name="Google Shape;321;p85"/>
            <p:cNvSpPr txBox="1"/>
            <p:nvPr/>
          </p:nvSpPr>
          <p:spPr>
            <a:xfrm>
              <a:off x="6418925" y="3069198"/>
              <a:ext cx="1809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Sensitivity, speed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2" name="Google Shape;322;p85"/>
            <p:cNvSpPr txBox="1"/>
            <p:nvPr/>
          </p:nvSpPr>
          <p:spPr>
            <a:xfrm>
              <a:off x="808373" y="3216977"/>
              <a:ext cx="2031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Unbiased, accuracy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23" name="Google Shape;323;p85"/>
          <p:cNvSpPr txBox="1"/>
          <p:nvPr/>
        </p:nvSpPr>
        <p:spPr>
          <a:xfrm>
            <a:off x="848245" y="4279455"/>
            <a:ext cx="1609683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Metagenomic sequencing</a:t>
            </a:r>
            <a:endParaRPr sz="1300" b="1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309;p84">
            <a:extLst>
              <a:ext uri="{FF2B5EF4-FFF2-40B4-BE49-F238E27FC236}">
                <a16:creationId xmlns:a16="http://schemas.microsoft.com/office/drawing/2014/main" id="{DA387991-49D3-4C1B-8FBD-AB1C9BD5BAFE}"/>
              </a:ext>
            </a:extLst>
          </p:cNvPr>
          <p:cNvSpPr txBox="1"/>
          <p:nvPr/>
        </p:nvSpPr>
        <p:spPr>
          <a:xfrm>
            <a:off x="6686074" y="4287486"/>
            <a:ext cx="1672922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Amplicon-based sequencing</a:t>
            </a:r>
            <a:endParaRPr sz="14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246F664C-110E-EC70-0133-155623875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3" t="3907" r="22012" b="10720"/>
          <a:stretch/>
        </p:blipFill>
        <p:spPr>
          <a:xfrm>
            <a:off x="257347" y="1081113"/>
            <a:ext cx="2462538" cy="2331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6"/>
          <p:cNvSpPr/>
          <p:nvPr/>
        </p:nvSpPr>
        <p:spPr>
          <a:xfrm>
            <a:off x="6786283" y="4345082"/>
            <a:ext cx="1493124" cy="441126"/>
          </a:xfrm>
          <a:prstGeom prst="rect">
            <a:avLst/>
          </a:prstGeom>
          <a:solidFill>
            <a:srgbClr val="FFF1CB"/>
          </a:solidFill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6"/>
          <p:cNvSpPr/>
          <p:nvPr/>
        </p:nvSpPr>
        <p:spPr>
          <a:xfrm>
            <a:off x="6786283" y="4345082"/>
            <a:ext cx="1493124" cy="441126"/>
          </a:xfrm>
          <a:prstGeom prst="rect">
            <a:avLst/>
          </a:prstGeom>
          <a:solidFill>
            <a:srgbClr val="FFF1CB"/>
          </a:solidFill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86"/>
          <p:cNvGrpSpPr/>
          <p:nvPr/>
        </p:nvGrpSpPr>
        <p:grpSpPr>
          <a:xfrm>
            <a:off x="871829" y="3730681"/>
            <a:ext cx="7419852" cy="615973"/>
            <a:chOff x="808373" y="3041225"/>
            <a:chExt cx="7419852" cy="609828"/>
          </a:xfrm>
        </p:grpSpPr>
        <p:sp>
          <p:nvSpPr>
            <p:cNvPr id="332" name="Google Shape;332;p86"/>
            <p:cNvSpPr/>
            <p:nvPr/>
          </p:nvSpPr>
          <p:spPr>
            <a:xfrm>
              <a:off x="820650" y="3101075"/>
              <a:ext cx="7395300" cy="491400"/>
            </a:xfrm>
            <a:prstGeom prst="rtTriangle">
              <a:avLst/>
            </a:prstGeom>
            <a:solidFill>
              <a:srgbClr val="A5A5A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3" name="Google Shape;333;p86"/>
            <p:cNvSpPr/>
            <p:nvPr/>
          </p:nvSpPr>
          <p:spPr>
            <a:xfrm rot="10800000">
              <a:off x="820650" y="3041225"/>
              <a:ext cx="7395300" cy="491400"/>
            </a:xfrm>
            <a:prstGeom prst="rtTriangle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4" name="Google Shape;334;p86"/>
            <p:cNvSpPr txBox="1"/>
            <p:nvPr/>
          </p:nvSpPr>
          <p:spPr>
            <a:xfrm>
              <a:off x="6418925" y="3069198"/>
              <a:ext cx="1809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Sensitivity, speed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5" name="Google Shape;335;p86"/>
            <p:cNvSpPr txBox="1"/>
            <p:nvPr/>
          </p:nvSpPr>
          <p:spPr>
            <a:xfrm>
              <a:off x="808373" y="3216977"/>
              <a:ext cx="2031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Unbiased, accuracy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36" name="Google Shape;336;p86"/>
          <p:cNvSpPr txBox="1"/>
          <p:nvPr/>
        </p:nvSpPr>
        <p:spPr>
          <a:xfrm>
            <a:off x="848245" y="4279455"/>
            <a:ext cx="1609683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3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Metagenomic sequencing</a:t>
            </a:r>
            <a:endParaRPr sz="13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8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Overview of sequencing approaches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86"/>
          <p:cNvSpPr txBox="1">
            <a:spLocks noGrp="1"/>
          </p:cNvSpPr>
          <p:nvPr>
            <p:ph type="body" idx="1"/>
          </p:nvPr>
        </p:nvSpPr>
        <p:spPr>
          <a:xfrm>
            <a:off x="688657" y="955355"/>
            <a:ext cx="5407343" cy="257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•"/>
            </a:pPr>
            <a:r>
              <a:rPr lang="en-US" sz="1400"/>
              <a:t>Uses p</a:t>
            </a:r>
            <a:r>
              <a:rPr lang="en-US" sz="1400">
                <a:latin typeface="Poppins"/>
                <a:ea typeface="Poppins"/>
                <a:cs typeface="Poppins"/>
                <a:sym typeface="Poppins"/>
              </a:rPr>
              <a:t>rimers to specifically amplify genome of interest (usually in many overlapping short pieces)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•"/>
            </a:pPr>
            <a:r>
              <a:rPr lang="en-US" sz="1400"/>
              <a:t>More sensitive, especially for low-input samples. </a:t>
            </a:r>
            <a:r>
              <a:rPr lang="en-US" sz="1400" b="1"/>
              <a:t>Faster and cheaper </a:t>
            </a:r>
            <a:r>
              <a:rPr lang="en-US" sz="1400"/>
              <a:t>than unbiased methods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140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•"/>
            </a:pPr>
            <a:r>
              <a:rPr lang="en-US" sz="1400"/>
              <a:t>Requires prior knowledge of the target pathogen and its genome sequence.</a:t>
            </a:r>
            <a:endParaRPr/>
          </a:p>
          <a:p>
            <a:pPr marL="285750" lvl="0" indent="-1746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40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Char char="•"/>
            </a:pPr>
            <a:r>
              <a:rPr lang="en-US" sz="1400"/>
              <a:t>Can be susceptible to contamination and PCR bias</a:t>
            </a:r>
            <a:endParaRPr sz="1400"/>
          </a:p>
        </p:txBody>
      </p:sp>
      <p:pic>
        <p:nvPicPr>
          <p:cNvPr id="340" name="Google Shape;340;p8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8477" y="984462"/>
            <a:ext cx="2327264" cy="24077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09;p84">
            <a:extLst>
              <a:ext uri="{FF2B5EF4-FFF2-40B4-BE49-F238E27FC236}">
                <a16:creationId xmlns:a16="http://schemas.microsoft.com/office/drawing/2014/main" id="{4FF32D15-57FC-4509-B0FB-2576373CF878}"/>
              </a:ext>
            </a:extLst>
          </p:cNvPr>
          <p:cNvSpPr txBox="1"/>
          <p:nvPr/>
        </p:nvSpPr>
        <p:spPr>
          <a:xfrm>
            <a:off x="6686074" y="4287486"/>
            <a:ext cx="1672922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Amplicon-based sequencing</a:t>
            </a:r>
            <a:endParaRPr sz="14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021" y="982159"/>
            <a:ext cx="8177652" cy="1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Genomic epidemiology workflow</a:t>
            </a: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4702629" y="4746776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https://www.pixeltrue.com/about, </a:t>
            </a:r>
            <a:r>
              <a:rPr lang="en-US" sz="800" b="0" i="0" u="sng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-US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8066314" y="4567160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155372" y="1171031"/>
            <a:ext cx="3184072" cy="1649186"/>
          </a:xfrm>
          <a:prstGeom prst="roundRect">
            <a:avLst>
              <a:gd name="adj" fmla="val 9294"/>
            </a:avLst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6"/>
          <p:cNvGrpSpPr/>
          <p:nvPr/>
        </p:nvGrpSpPr>
        <p:grpSpPr>
          <a:xfrm>
            <a:off x="871829" y="3730681"/>
            <a:ext cx="7419852" cy="615973"/>
            <a:chOff x="808373" y="3041225"/>
            <a:chExt cx="7419852" cy="609828"/>
          </a:xfrm>
        </p:grpSpPr>
        <p:sp>
          <p:nvSpPr>
            <p:cNvPr id="332" name="Google Shape;332;p86"/>
            <p:cNvSpPr/>
            <p:nvPr/>
          </p:nvSpPr>
          <p:spPr>
            <a:xfrm>
              <a:off x="820650" y="3101075"/>
              <a:ext cx="7395300" cy="491400"/>
            </a:xfrm>
            <a:prstGeom prst="rtTriangle">
              <a:avLst/>
            </a:prstGeom>
            <a:solidFill>
              <a:srgbClr val="A5A5A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3" name="Google Shape;333;p86"/>
            <p:cNvSpPr/>
            <p:nvPr/>
          </p:nvSpPr>
          <p:spPr>
            <a:xfrm rot="10800000">
              <a:off x="820650" y="3041225"/>
              <a:ext cx="7395300" cy="491400"/>
            </a:xfrm>
            <a:prstGeom prst="rtTriangle">
              <a:avLst/>
            </a:prstGeom>
            <a:solidFill>
              <a:srgbClr val="D8D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4" name="Google Shape;334;p86"/>
            <p:cNvSpPr txBox="1"/>
            <p:nvPr/>
          </p:nvSpPr>
          <p:spPr>
            <a:xfrm>
              <a:off x="6418925" y="3069198"/>
              <a:ext cx="1809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Sensitivity, speed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5" name="Google Shape;335;p86"/>
            <p:cNvSpPr txBox="1"/>
            <p:nvPr/>
          </p:nvSpPr>
          <p:spPr>
            <a:xfrm>
              <a:off x="808373" y="3216977"/>
              <a:ext cx="2031300" cy="434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oppins"/>
                <a:buNone/>
              </a:pPr>
              <a:r>
                <a:rPr lang="en-US" sz="1400" b="0" i="1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Unbiased, accuracy</a:t>
              </a:r>
              <a:endParaRPr sz="14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38" name="Google Shape;338;p8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Overview of sequencing approaches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F3753EA-8A4D-1C76-AB3F-2211321A8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 r="78189"/>
          <a:stretch/>
        </p:blipFill>
        <p:spPr bwMode="auto">
          <a:xfrm>
            <a:off x="1539975" y="973674"/>
            <a:ext cx="822622" cy="27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F84BA2B-E4EB-0D3A-0CB7-BF5DA12E93C8}"/>
              </a:ext>
            </a:extLst>
          </p:cNvPr>
          <p:cNvGrpSpPr/>
          <p:nvPr/>
        </p:nvGrpSpPr>
        <p:grpSpPr>
          <a:xfrm>
            <a:off x="3704284" y="946579"/>
            <a:ext cx="1811862" cy="2770785"/>
            <a:chOff x="3756834" y="978110"/>
            <a:chExt cx="1644506" cy="2514856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F2CF80E-98AA-4EE3-2754-535E9EC914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6" t="7310" r="35851"/>
            <a:stretch/>
          </p:blipFill>
          <p:spPr bwMode="auto">
            <a:xfrm>
              <a:off x="3756834" y="978110"/>
              <a:ext cx="1477926" cy="251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BD18D5-A302-2830-BC98-D9AAD8EACFD0}"/>
                </a:ext>
              </a:extLst>
            </p:cNvPr>
            <p:cNvSpPr/>
            <p:nvPr/>
          </p:nvSpPr>
          <p:spPr>
            <a:xfrm>
              <a:off x="4968949" y="1410586"/>
              <a:ext cx="432391" cy="574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ABBA34-122B-2016-3338-8DEBC50C163A}"/>
              </a:ext>
            </a:extLst>
          </p:cNvPr>
          <p:cNvGrpSpPr/>
          <p:nvPr/>
        </p:nvGrpSpPr>
        <p:grpSpPr>
          <a:xfrm>
            <a:off x="6542856" y="969536"/>
            <a:ext cx="1761303" cy="2770785"/>
            <a:chOff x="6595406" y="1001067"/>
            <a:chExt cx="1598617" cy="25148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DFC1357-459F-5F2E-FDFA-F8DC0B68CA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0" t="7310"/>
            <a:stretch/>
          </p:blipFill>
          <p:spPr bwMode="auto">
            <a:xfrm>
              <a:off x="6804838" y="1001067"/>
              <a:ext cx="1389185" cy="251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387A1D-B1AC-34B3-5882-4DA297FC7E5E}"/>
                </a:ext>
              </a:extLst>
            </p:cNvPr>
            <p:cNvSpPr/>
            <p:nvPr/>
          </p:nvSpPr>
          <p:spPr>
            <a:xfrm>
              <a:off x="6595406" y="2373288"/>
              <a:ext cx="432391" cy="574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Google Shape;336;p86">
            <a:extLst>
              <a:ext uri="{FF2B5EF4-FFF2-40B4-BE49-F238E27FC236}">
                <a16:creationId xmlns:a16="http://schemas.microsoft.com/office/drawing/2014/main" id="{D72D513F-79CE-4169-B429-9A09F12DAA94}"/>
              </a:ext>
            </a:extLst>
          </p:cNvPr>
          <p:cNvSpPr txBox="1"/>
          <p:nvPr/>
        </p:nvSpPr>
        <p:spPr>
          <a:xfrm>
            <a:off x="848245" y="4279455"/>
            <a:ext cx="1609683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lang="en-US" sz="13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Metagenomic sequencing</a:t>
            </a:r>
            <a:endParaRPr sz="13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309;p84">
            <a:extLst>
              <a:ext uri="{FF2B5EF4-FFF2-40B4-BE49-F238E27FC236}">
                <a16:creationId xmlns:a16="http://schemas.microsoft.com/office/drawing/2014/main" id="{C5412294-7F48-4854-BA27-A91423E9E62A}"/>
              </a:ext>
            </a:extLst>
          </p:cNvPr>
          <p:cNvSpPr txBox="1"/>
          <p:nvPr/>
        </p:nvSpPr>
        <p:spPr>
          <a:xfrm>
            <a:off x="6686074" y="4287486"/>
            <a:ext cx="1672922" cy="58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Amplicon-based sequencing</a:t>
            </a:r>
            <a:endParaRPr sz="1400" b="1" i="0" u="none" strike="noStrike" cap="none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2298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"/>
          <p:cNvSpPr txBox="1">
            <a:spLocks noGrp="1"/>
          </p:cNvSpPr>
          <p:nvPr>
            <p:ph type="body" idx="1"/>
          </p:nvPr>
        </p:nvSpPr>
        <p:spPr>
          <a:xfrm>
            <a:off x="688657" y="1223973"/>
            <a:ext cx="7823702" cy="327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Do you know what </a:t>
            </a:r>
            <a:r>
              <a:rPr lang="en-US" sz="1700" b="1">
                <a:latin typeface="Poppins"/>
                <a:ea typeface="Poppins"/>
                <a:cs typeface="Poppins"/>
                <a:sym typeface="Poppins"/>
              </a:rPr>
              <a:t>pathogen</a:t>
            </a: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 you are looking for?</a:t>
            </a:r>
            <a:endParaRPr sz="1700"/>
          </a:p>
          <a:p>
            <a:pPr marL="285750" lvl="0" indent="-2857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Are you looking for </a:t>
            </a:r>
            <a:r>
              <a:rPr lang="en-US" sz="1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one pathogen or many</a:t>
            </a: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700"/>
          </a:p>
          <a:p>
            <a:pPr marL="285750" lvl="0" indent="-2857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Is this pathogen </a:t>
            </a:r>
            <a:r>
              <a:rPr lang="en-US" sz="1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well-described</a:t>
            </a: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(e.g., published genomes)?</a:t>
            </a:r>
            <a:endParaRPr sz="1700"/>
          </a:p>
          <a:p>
            <a:pPr marL="285750" lvl="0" indent="-2857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 you know what the </a:t>
            </a:r>
            <a:r>
              <a:rPr lang="en-US" sz="1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viral load </a:t>
            </a: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 your sample is (e.g., Ct value)?</a:t>
            </a:r>
            <a:endParaRPr sz="1700"/>
          </a:p>
          <a:p>
            <a:pPr marL="285750" lvl="0" indent="-285750" algn="l" rtl="0">
              <a:lnSpc>
                <a:spcPct val="90000"/>
              </a:lnSpc>
              <a:spcBef>
                <a:spcPts val="2800"/>
              </a:spcBef>
              <a:spcAft>
                <a:spcPts val="1200"/>
              </a:spcAft>
              <a:buSzPts val="2125"/>
              <a:buFont typeface="Arial"/>
              <a:buChar char="•"/>
            </a:pP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What is the </a:t>
            </a:r>
            <a:r>
              <a:rPr lang="en-US" sz="1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goal</a:t>
            </a:r>
            <a:r>
              <a:rPr lang="en-US"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of your study (e.g., phylogenetics or just detection)</a:t>
            </a:r>
            <a:endParaRPr sz="1700"/>
          </a:p>
        </p:txBody>
      </p:sp>
      <p:sp>
        <p:nvSpPr>
          <p:cNvPr id="346" name="Google Shape;346;p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Considerations for selecting an approach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52" name="Google Shape;352;p9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>
                <a:solidFill>
                  <a:srgbClr val="8F8F8F"/>
                </a:solidFill>
              </a:rPr>
              <a:t>Using pathogen genomes for epidemiology</a:t>
            </a:r>
            <a:endParaRPr sz="1600" b="1">
              <a:solidFill>
                <a:srgbClr val="8F8F8F"/>
              </a:solidFill>
            </a:endParaRPr>
          </a:p>
          <a:p>
            <a:pPr marL="285750" lvl="0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>
                <a:solidFill>
                  <a:srgbClr val="989898"/>
                </a:solidFill>
              </a:rPr>
              <a:t>Sequencing approaches</a:t>
            </a:r>
            <a:endParaRPr sz="1600" b="1">
              <a:solidFill>
                <a:srgbClr val="989898"/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>
                <a:solidFill>
                  <a:srgbClr val="989898"/>
                </a:solidFill>
              </a:rPr>
              <a:t>Unbiased vs targeted approaches</a:t>
            </a:r>
            <a:endParaRPr sz="1600">
              <a:solidFill>
                <a:srgbClr val="989898"/>
              </a:solidFill>
            </a:endParaRPr>
          </a:p>
          <a:p>
            <a:pPr marL="742950" lvl="1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>
                <a:solidFill>
                  <a:schemeClr val="dk2"/>
                </a:solidFill>
              </a:rPr>
              <a:t>Sequencing technologies</a:t>
            </a:r>
            <a:endParaRPr sz="1600" b="1">
              <a:solidFill>
                <a:schemeClr val="dk2"/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Brief overview of sequencing technologies</a:t>
            </a:r>
            <a:endParaRPr sz="1600">
              <a:solidFill>
                <a:schemeClr val="dk2"/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0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Illumina sequencing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How can we generate pathogen sequences?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8" name="Google Shape;358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3775" y="3107876"/>
            <a:ext cx="3416449" cy="159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7" descr="A screenshot of a computer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7150" y="1153159"/>
            <a:ext cx="6489700" cy="1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7"/>
          <p:cNvSpPr/>
          <p:nvPr/>
        </p:nvSpPr>
        <p:spPr>
          <a:xfrm>
            <a:off x="6345219" y="1264844"/>
            <a:ext cx="1041699" cy="1536700"/>
          </a:xfrm>
          <a:prstGeom prst="rect">
            <a:avLst/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56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4;p90">
            <a:extLst>
              <a:ext uri="{FF2B5EF4-FFF2-40B4-BE49-F238E27FC236}">
                <a16:creationId xmlns:a16="http://schemas.microsoft.com/office/drawing/2014/main" id="{195FB414-DF31-40B7-8D32-D79805B8DDF0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lang="en-US" sz="2600"/>
              <a:t>technology</a:t>
            </a:r>
            <a:r>
              <a:rPr lang="en-US" sz="2600">
                <a:latin typeface="Poppins"/>
                <a:ea typeface="Poppins"/>
                <a:cs typeface="Poppins"/>
                <a:sym typeface="Poppins"/>
              </a:rPr>
              <a:t> should I use to sequence?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6" name="Google Shape;366;p13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1280" y="1273326"/>
            <a:ext cx="1852479" cy="111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 descr="A picture containing text, prin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5602" y="1165749"/>
            <a:ext cx="2455765" cy="111774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3"/>
          <p:cNvSpPr txBox="1">
            <a:spLocks noGrp="1"/>
          </p:cNvSpPr>
          <p:nvPr>
            <p:ph type="body" idx="1"/>
          </p:nvPr>
        </p:nvSpPr>
        <p:spPr>
          <a:xfrm>
            <a:off x="215896" y="1901189"/>
            <a:ext cx="4511039" cy="324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200" b="1">
                <a:latin typeface="Poppins"/>
                <a:ea typeface="Poppins"/>
                <a:cs typeface="Poppins"/>
                <a:sym typeface="Poppins"/>
              </a:rPr>
              <a:t>Massively parallel sequencing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200"/>
              <a:t>(”next” or “second” generation sequencing)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High throughput (millions or billions of reads)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Short reads (&lt;500nt “read” per DNA module)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High fidelity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Large, expensive, and sensitive machines</a:t>
            </a:r>
            <a:endParaRPr/>
          </a:p>
          <a:p>
            <a:pPr marL="45720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Example platforms:</a:t>
            </a:r>
            <a:endParaRPr/>
          </a:p>
          <a:p>
            <a:pPr marL="914400" lvl="1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050">
                <a:latin typeface="Poppins"/>
                <a:ea typeface="Poppins"/>
                <a:cs typeface="Poppins"/>
                <a:sym typeface="Poppins"/>
              </a:rPr>
              <a:t>Roche 454, Illumina, Ion Torrent</a:t>
            </a:r>
            <a:endParaRPr/>
          </a:p>
        </p:txBody>
      </p:sp>
      <p:sp>
        <p:nvSpPr>
          <p:cNvPr id="369" name="Google Shape;369;p13"/>
          <p:cNvSpPr txBox="1"/>
          <p:nvPr/>
        </p:nvSpPr>
        <p:spPr>
          <a:xfrm>
            <a:off x="4417065" y="1901189"/>
            <a:ext cx="4511039" cy="324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Single molecule sequencing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(also called “long read” sequencing)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None/>
            </a:pPr>
            <a:endParaRPr sz="15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Medium throughput, optimized for real-time</a:t>
            </a:r>
            <a:endParaRPr sz="15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Long reads (&gt;100kb possible)</a:t>
            </a:r>
            <a:endParaRPr sz="15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Medium fidelity</a:t>
            </a:r>
            <a:endParaRPr sz="15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Low cost, portable machines</a:t>
            </a:r>
            <a:endParaRPr sz="150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Example platforms: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Oxford Nanopore, PacBio</a:t>
            </a:r>
            <a:endParaRPr sz="1350" b="0" i="0" u="none" strike="noStrike" cap="non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384;p90">
            <a:extLst>
              <a:ext uri="{FF2B5EF4-FFF2-40B4-BE49-F238E27FC236}">
                <a16:creationId xmlns:a16="http://schemas.microsoft.com/office/drawing/2014/main" id="{C9ACE5AD-038C-4623-AD68-6913894D74B3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136813CD-FC58-ABBF-BE19-E4D9FD84F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30"/>
          <a:stretch/>
        </p:blipFill>
        <p:spPr>
          <a:xfrm>
            <a:off x="801063" y="1303708"/>
            <a:ext cx="2831650" cy="21798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F258C-706C-B207-8BB3-95F948F76722}"/>
              </a:ext>
            </a:extLst>
          </p:cNvPr>
          <p:cNvSpPr/>
          <p:nvPr/>
        </p:nvSpPr>
        <p:spPr>
          <a:xfrm>
            <a:off x="1027970" y="3644458"/>
            <a:ext cx="2246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MiSeq</a:t>
            </a:r>
            <a:r>
              <a:rPr lang="en-US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V2 Nano </a:t>
            </a:r>
            <a:r>
              <a:rPr lang="en-US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flowcell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CA85-22F7-4BFC-8D9F-8F06BC2EE213}"/>
              </a:ext>
            </a:extLst>
          </p:cNvPr>
          <p:cNvSpPr/>
          <p:nvPr/>
        </p:nvSpPr>
        <p:spPr>
          <a:xfrm>
            <a:off x="2117239" y="2498652"/>
            <a:ext cx="114234" cy="102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89"/>
          <p:cNvSpPr txBox="1"/>
          <p:nvPr/>
        </p:nvSpPr>
        <p:spPr>
          <a:xfrm>
            <a:off x="2048747" y="1951001"/>
            <a:ext cx="3688666" cy="7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Short DNA fragments bind to oligos on the surface of the </a:t>
            </a:r>
            <a:r>
              <a:rPr lang="en-US" sz="13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flowcell</a:t>
            </a:r>
            <a:endParaRPr sz="13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7" name="Google Shape;377;p89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81652"/>
          <a:stretch/>
        </p:blipFill>
        <p:spPr>
          <a:xfrm>
            <a:off x="306999" y="1041074"/>
            <a:ext cx="1575590" cy="33997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84;p90">
            <a:extLst>
              <a:ext uri="{FF2B5EF4-FFF2-40B4-BE49-F238E27FC236}">
                <a16:creationId xmlns:a16="http://schemas.microsoft.com/office/drawing/2014/main" id="{8705E69F-7472-48C4-B856-77C639BA1F23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8357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90"/>
          <p:cNvSpPr txBox="1"/>
          <p:nvPr/>
        </p:nvSpPr>
        <p:spPr>
          <a:xfrm>
            <a:off x="4147239" y="1951001"/>
            <a:ext cx="4575420" cy="7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“Bridge amplification” makes many copies of a fragment to amplify signal (cluster) </a:t>
            </a:r>
            <a:endParaRPr sz="1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5" name="Google Shape;385;p90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58163"/>
          <a:stretch/>
        </p:blipFill>
        <p:spPr>
          <a:xfrm>
            <a:off x="306998" y="1041074"/>
            <a:ext cx="3592649" cy="33997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84;p90">
            <a:extLst>
              <a:ext uri="{FF2B5EF4-FFF2-40B4-BE49-F238E27FC236}">
                <a16:creationId xmlns:a16="http://schemas.microsoft.com/office/drawing/2014/main" id="{631EFF4F-711B-4862-AD99-B01E0616D5C0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1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91"/>
          <p:cNvSpPr/>
          <p:nvPr/>
        </p:nvSpPr>
        <p:spPr>
          <a:xfrm>
            <a:off x="6467060" y="1656522"/>
            <a:ext cx="1444487" cy="15372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91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15044"/>
          <a:stretch/>
        </p:blipFill>
        <p:spPr>
          <a:xfrm>
            <a:off x="306998" y="1041074"/>
            <a:ext cx="7295073" cy="339971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91"/>
          <p:cNvSpPr/>
          <p:nvPr/>
        </p:nvSpPr>
        <p:spPr>
          <a:xfrm>
            <a:off x="6467060" y="1392118"/>
            <a:ext cx="1914940" cy="1700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1"/>
          <p:cNvSpPr txBox="1"/>
          <p:nvPr/>
        </p:nvSpPr>
        <p:spPr>
          <a:xfrm>
            <a:off x="6327593" y="1547424"/>
            <a:ext cx="2509409" cy="139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Labelled nucleotides are washed over the flowcell and incorporated where they reflect the next base in the sequence</a:t>
            </a:r>
            <a:endParaRPr sz="1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91"/>
          <p:cNvSpPr txBox="1"/>
          <p:nvPr/>
        </p:nvSpPr>
        <p:spPr>
          <a:xfrm>
            <a:off x="688657" y="3567059"/>
            <a:ext cx="4241152" cy="98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flowcell is imaged to determine which nucleotide was incorporated in each cluster before the process begins again</a:t>
            </a:r>
            <a:endParaRPr sz="1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384;p90">
            <a:extLst>
              <a:ext uri="{FF2B5EF4-FFF2-40B4-BE49-F238E27FC236}">
                <a16:creationId xmlns:a16="http://schemas.microsoft.com/office/drawing/2014/main" id="{3E91CFF8-CAAC-4503-8586-B358ECFDBB8B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92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98" y="1041074"/>
            <a:ext cx="8587019" cy="339971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92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92"/>
          <p:cNvSpPr txBox="1"/>
          <p:nvPr/>
        </p:nvSpPr>
        <p:spPr>
          <a:xfrm>
            <a:off x="572116" y="3650858"/>
            <a:ext cx="4241152" cy="7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Fluorescent intensities are converted to base calls and output for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84;p90">
            <a:extLst>
              <a:ext uri="{FF2B5EF4-FFF2-40B4-BE49-F238E27FC236}">
                <a16:creationId xmlns:a16="http://schemas.microsoft.com/office/drawing/2014/main" id="{A3121110-2A2C-4FF7-90BE-A5443952671E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/>
              <a:t>Using pathogen genomes for epidemiology</a:t>
            </a:r>
            <a:endParaRPr sz="1600" b="1" dirty="0"/>
          </a:p>
          <a:p>
            <a:pPr marL="285750" lvl="0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/>
              <a:t>Sequencing approaches </a:t>
            </a:r>
            <a:endParaRPr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/>
              <a:t>Unbiased vs targeted approaches</a:t>
            </a:r>
            <a:endParaRPr sz="1600" dirty="0"/>
          </a:p>
          <a:p>
            <a:pPr marL="742950" lvl="1" indent="-158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None/>
            </a:pP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b="1" dirty="0"/>
              <a:t>Sequencing technologies</a:t>
            </a:r>
            <a:endParaRPr sz="1600" b="1" dirty="0"/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600" dirty="0"/>
              <a:t>Brief overview of sequencing platforms</a:t>
            </a:r>
            <a:endParaRPr sz="1600" dirty="0"/>
          </a:p>
          <a:p>
            <a:pPr marL="742951" lvl="1" indent="-2857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000"/>
              <a:buFont typeface="Arial"/>
              <a:buChar char="•"/>
            </a:pPr>
            <a:r>
              <a:rPr lang="en-US" sz="1600" dirty="0"/>
              <a:t>Illumina sequencing</a:t>
            </a:r>
            <a:endParaRPr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1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Illumina sequencing: how it works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91"/>
          <p:cNvSpPr/>
          <p:nvPr/>
        </p:nvSpPr>
        <p:spPr>
          <a:xfrm>
            <a:off x="6467060" y="1392118"/>
            <a:ext cx="1914940" cy="17007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982F0F3-D728-D253-7E8B-507DA588A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42"/>
          <a:stretch/>
        </p:blipFill>
        <p:spPr>
          <a:xfrm>
            <a:off x="1293033" y="1080718"/>
            <a:ext cx="6483601" cy="3608625"/>
          </a:xfrm>
          <a:prstGeom prst="rect">
            <a:avLst/>
          </a:prstGeom>
        </p:spPr>
      </p:pic>
      <p:sp>
        <p:nvSpPr>
          <p:cNvPr id="7" name="Google Shape;384;p90">
            <a:extLst>
              <a:ext uri="{FF2B5EF4-FFF2-40B4-BE49-F238E27FC236}">
                <a16:creationId xmlns:a16="http://schemas.microsoft.com/office/drawing/2014/main" id="{1E448AAF-154D-4F07-868F-CBE871A37170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8779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Range of instruments on the Illumina platform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0" name="Google Shape;410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9828" y="1201905"/>
            <a:ext cx="1579451" cy="139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657" y="1156970"/>
            <a:ext cx="1294130" cy="13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9763" y="1156970"/>
            <a:ext cx="951045" cy="13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6320" y="1329690"/>
            <a:ext cx="1386402" cy="1396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93"/>
          <p:cNvCxnSpPr/>
          <p:nvPr/>
        </p:nvCxnSpPr>
        <p:spPr>
          <a:xfrm>
            <a:off x="2077915" y="3069367"/>
            <a:ext cx="4744278" cy="513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415" name="Google Shape;415;p93"/>
          <p:cNvSpPr txBox="1"/>
          <p:nvPr/>
        </p:nvSpPr>
        <p:spPr>
          <a:xfrm>
            <a:off x="342505" y="2915478"/>
            <a:ext cx="177579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Benchtop box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93"/>
          <p:cNvSpPr txBox="1"/>
          <p:nvPr/>
        </p:nvSpPr>
        <p:spPr>
          <a:xfrm>
            <a:off x="6562722" y="2951584"/>
            <a:ext cx="2238774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Large, free-standing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93"/>
          <p:cNvCxnSpPr/>
          <p:nvPr/>
        </p:nvCxnSpPr>
        <p:spPr>
          <a:xfrm>
            <a:off x="2077915" y="3632585"/>
            <a:ext cx="4750826" cy="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418" name="Google Shape;418;p93"/>
          <p:cNvSpPr txBox="1"/>
          <p:nvPr/>
        </p:nvSpPr>
        <p:spPr>
          <a:xfrm>
            <a:off x="342505" y="3478696"/>
            <a:ext cx="197061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Pool 10s of samples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93"/>
          <p:cNvSpPr txBox="1"/>
          <p:nvPr/>
        </p:nvSpPr>
        <p:spPr>
          <a:xfrm>
            <a:off x="6724087" y="3514802"/>
            <a:ext cx="2077409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Pool 1000s of samples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93"/>
          <p:cNvCxnSpPr/>
          <p:nvPr/>
        </p:nvCxnSpPr>
        <p:spPr>
          <a:xfrm>
            <a:off x="2077915" y="4195803"/>
            <a:ext cx="4750904" cy="513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421" name="Google Shape;421;p93"/>
          <p:cNvSpPr txBox="1"/>
          <p:nvPr/>
        </p:nvSpPr>
        <p:spPr>
          <a:xfrm>
            <a:off x="342505" y="4041914"/>
            <a:ext cx="177579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$100s per run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93"/>
          <p:cNvSpPr txBox="1"/>
          <p:nvPr/>
        </p:nvSpPr>
        <p:spPr>
          <a:xfrm>
            <a:off x="6830884" y="4078020"/>
            <a:ext cx="1970612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$10,000s per run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84;p90">
            <a:extLst>
              <a:ext uri="{FF2B5EF4-FFF2-40B4-BE49-F238E27FC236}">
                <a16:creationId xmlns:a16="http://schemas.microsoft.com/office/drawing/2014/main" id="{6EE4A96D-17D0-4337-8845-BF5439AC63FE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4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78"/>
              <a:buNone/>
            </a:pPr>
            <a:r>
              <a:rPr lang="en-US" sz="2500"/>
              <a:t>iSeq and MiSeq are widely used for pathogens</a:t>
            </a:r>
            <a:endParaRPr sz="2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8" name="Google Shape;42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568" y="1175719"/>
            <a:ext cx="1579451" cy="139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4642" y="1175719"/>
            <a:ext cx="1294130" cy="13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94"/>
          <p:cNvSpPr txBox="1"/>
          <p:nvPr/>
        </p:nvSpPr>
        <p:spPr>
          <a:xfrm>
            <a:off x="1764900" y="2702274"/>
            <a:ext cx="12941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iSeq</a:t>
            </a:r>
            <a:endParaRPr sz="16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94"/>
          <p:cNvSpPr txBox="1"/>
          <p:nvPr/>
        </p:nvSpPr>
        <p:spPr>
          <a:xfrm>
            <a:off x="5945229" y="2702274"/>
            <a:ext cx="12941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MiSeq</a:t>
            </a:r>
            <a:endParaRPr sz="16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94"/>
          <p:cNvSpPr txBox="1"/>
          <p:nvPr/>
        </p:nvSpPr>
        <p:spPr>
          <a:xfrm>
            <a:off x="851427" y="3215448"/>
            <a:ext cx="340056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Up to 4 million reads per run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9.5 – 19 hours to run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Up to 2x150 bp reads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Kits cost $500-$600 USD</a:t>
            </a: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94"/>
          <p:cNvSpPr txBox="1"/>
          <p:nvPr/>
        </p:nvSpPr>
        <p:spPr>
          <a:xfrm>
            <a:off x="4892013" y="3190364"/>
            <a:ext cx="340056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5-25 million reads per run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4-48 hours to run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Up to 2x300 bp reads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Kits cost $1,000-$1,400 USD</a:t>
            </a: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384;p90">
            <a:extLst>
              <a:ext uri="{FF2B5EF4-FFF2-40B4-BE49-F238E27FC236}">
                <a16:creationId xmlns:a16="http://schemas.microsoft.com/office/drawing/2014/main" id="{07D914D8-27E1-4C30-A923-B8EB1B223895}"/>
              </a:ext>
            </a:extLst>
          </p:cNvPr>
          <p:cNvSpPr/>
          <p:nvPr/>
        </p:nvSpPr>
        <p:spPr>
          <a:xfrm>
            <a:off x="-14966" y="4774442"/>
            <a:ext cx="237757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Created with BioRender.com</a:t>
            </a:r>
            <a:endParaRPr sz="105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006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/>
              <a:t>Pathogen genomes give us more complete information for inferring epidemiology than other molecular tools</a:t>
            </a:r>
            <a:endParaRPr sz="1700"/>
          </a:p>
          <a:p>
            <a:pPr marL="632460" lvl="0" indent="-20796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None/>
            </a:pPr>
            <a:endParaRPr sz="1700"/>
          </a:p>
          <a:p>
            <a:pPr marL="48006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/>
              <a:t>When deciding how to sequence a sample we need to select an </a:t>
            </a:r>
            <a:r>
              <a:rPr lang="en-US" sz="1700" b="1"/>
              <a:t>approach</a:t>
            </a:r>
            <a:r>
              <a:rPr lang="en-US" sz="1700"/>
              <a:t> as well as a sequencing </a:t>
            </a:r>
            <a:r>
              <a:rPr lang="en-US" sz="1700" b="1"/>
              <a:t>platform</a:t>
            </a:r>
            <a:endParaRPr sz="1700"/>
          </a:p>
          <a:p>
            <a:pPr marL="632460" lvl="0" indent="-20796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None/>
            </a:pPr>
            <a:endParaRPr sz="1700"/>
          </a:p>
          <a:p>
            <a:pPr marL="48006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5"/>
              <a:buFont typeface="Arial"/>
              <a:buChar char="•"/>
            </a:pPr>
            <a:r>
              <a:rPr lang="en-US" sz="1700"/>
              <a:t>Illumina sequencing is a widely used platform for pathogen sequencing at medium to high throughput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8753" y="1448065"/>
            <a:ext cx="3172647" cy="154886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7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sp>
        <p:nvSpPr>
          <p:cNvPr id="216" name="Google Shape;216;p77"/>
          <p:cNvSpPr txBox="1">
            <a:spLocks noGrp="1"/>
          </p:cNvSpPr>
          <p:nvPr>
            <p:ph type="body" idx="1"/>
          </p:nvPr>
        </p:nvSpPr>
        <p:spPr>
          <a:xfrm>
            <a:off x="688657" y="2827867"/>
            <a:ext cx="7823702" cy="201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9600" indent="-285750">
              <a:lnSpc>
                <a:spcPct val="110000"/>
              </a:lnSpc>
              <a:buSzPct val="125000"/>
              <a:buFont typeface="Arial" panose="020B0604020202020204" pitchFamily="34" charset="0"/>
              <a:buChar char="•"/>
            </a:pPr>
            <a:endParaRPr dirty="0"/>
          </a:p>
          <a:p>
            <a:pPr lvl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DNA sequencing is increasingly used for </a:t>
            </a:r>
            <a:r>
              <a:rPr lang="en-US" b="1" dirty="0"/>
              <a:t>infectious disease surveillance</a:t>
            </a:r>
            <a:r>
              <a:rPr lang="en-US" b="1" i="1" dirty="0"/>
              <a:t> </a:t>
            </a:r>
            <a:r>
              <a:rPr lang="en-US" dirty="0"/>
              <a:t>and to answer </a:t>
            </a:r>
            <a:r>
              <a:rPr lang="en-US" b="1" dirty="0"/>
              <a:t>public health questions</a:t>
            </a:r>
            <a:endParaRPr b="1" dirty="0"/>
          </a:p>
          <a:p>
            <a:pPr lvl="0" algn="l" rtl="0">
              <a:lnSpc>
                <a:spcPct val="11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/>
              <a:t>Genomic epidemiology </a:t>
            </a:r>
            <a:r>
              <a:rPr lang="en-US" dirty="0"/>
              <a:t>uses the mutations that appear over time in pathogen genomes to </a:t>
            </a:r>
            <a:r>
              <a:rPr lang="en-US" i="1" dirty="0"/>
              <a:t>infer the likely spread and incidence of a pathogen</a:t>
            </a:r>
            <a:endParaRPr i="1" dirty="0"/>
          </a:p>
        </p:txBody>
      </p:sp>
      <p:pic>
        <p:nvPicPr>
          <p:cNvPr id="217" name="Google Shape;21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600" y="1107561"/>
            <a:ext cx="3718861" cy="207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8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pic>
        <p:nvPicPr>
          <p:cNvPr id="223" name="Google Shape;223;p78" descr="Content Placeholder 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1727" y="1378986"/>
            <a:ext cx="1921283" cy="187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8"/>
          <p:cNvSpPr/>
          <p:nvPr/>
        </p:nvSpPr>
        <p:spPr>
          <a:xfrm>
            <a:off x="5924958" y="1107561"/>
            <a:ext cx="18542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Phylogenetic 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600" y="1107561"/>
            <a:ext cx="3718861" cy="2073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8"/>
          <p:cNvSpPr txBox="1">
            <a:spLocks noGrp="1"/>
          </p:cNvSpPr>
          <p:nvPr>
            <p:ph type="body" idx="1"/>
          </p:nvPr>
        </p:nvSpPr>
        <p:spPr>
          <a:xfrm>
            <a:off x="688657" y="2827867"/>
            <a:ext cx="7823702" cy="201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9600" lvl="0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endParaRPr dirty="0"/>
          </a:p>
          <a:p>
            <a:pPr lvl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DNA sequencing is increasingly used for </a:t>
            </a:r>
            <a:r>
              <a:rPr lang="en-US" b="1" dirty="0"/>
              <a:t>infectious disease surveillance</a:t>
            </a:r>
            <a:r>
              <a:rPr lang="en-US" b="1" i="1" dirty="0"/>
              <a:t> </a:t>
            </a:r>
            <a:r>
              <a:rPr lang="en-US" dirty="0"/>
              <a:t>and to answer </a:t>
            </a:r>
            <a:r>
              <a:rPr lang="en-US" b="1" dirty="0"/>
              <a:t>public health questions</a:t>
            </a:r>
            <a:endParaRPr b="1" dirty="0"/>
          </a:p>
          <a:p>
            <a:pPr lvl="0" algn="l" rtl="0">
              <a:lnSpc>
                <a:spcPct val="11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/>
              <a:t>Genomic epidemiology </a:t>
            </a:r>
            <a:r>
              <a:rPr lang="en-US" dirty="0"/>
              <a:t>uses the mutations that appear over time in pathogen genomes to </a:t>
            </a:r>
            <a:r>
              <a:rPr lang="en-US" i="1" dirty="0"/>
              <a:t>infer the likely spread and incidence of a pathogen</a:t>
            </a:r>
            <a:endParaRPr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sp>
        <p:nvSpPr>
          <p:cNvPr id="232" name="Google Shape;232;p79"/>
          <p:cNvSpPr/>
          <p:nvPr/>
        </p:nvSpPr>
        <p:spPr>
          <a:xfrm>
            <a:off x="627127" y="4475357"/>
            <a:ext cx="78897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 panose="00000500000000000000" pitchFamily="50" charset="0"/>
                <a:ea typeface="Poppins"/>
                <a:cs typeface="Poppins" panose="00000500000000000000" pitchFamily="50" charset="0"/>
                <a:sym typeface="Poppins"/>
              </a:rPr>
              <a:t>  Analyze and interpret genome sequences with support of real time, scalable tools</a:t>
            </a:r>
            <a:endParaRPr sz="1400" b="0" i="0" u="none" strike="noStrike" cap="none" dirty="0">
              <a:solidFill>
                <a:schemeClr val="dk2"/>
              </a:solidFill>
              <a:latin typeface="Poppins" panose="00000500000000000000" pitchFamily="50" charset="0"/>
              <a:cs typeface="Poppins" panose="00000500000000000000" pitchFamily="50" charset="0"/>
              <a:sym typeface="Arial"/>
            </a:endParaRPr>
          </a:p>
        </p:txBody>
      </p:sp>
      <p:pic>
        <p:nvPicPr>
          <p:cNvPr id="233" name="Google Shape;233;p79" descr="Graphical user interface, application,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5514"/>
          <a:stretch/>
        </p:blipFill>
        <p:spPr>
          <a:xfrm>
            <a:off x="1704214" y="1067008"/>
            <a:ext cx="5792587" cy="329193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9"/>
          <p:cNvSpPr/>
          <p:nvPr/>
        </p:nvSpPr>
        <p:spPr>
          <a:xfrm>
            <a:off x="5350933" y="1076211"/>
            <a:ext cx="331372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https://nextstrain.org/ncov/global</a:t>
            </a:r>
            <a:r>
              <a:rPr lang="en-US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pic>
        <p:nvPicPr>
          <p:cNvPr id="240" name="Google Shape;240;p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211" y="1234606"/>
            <a:ext cx="5945571" cy="292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971" y="2836696"/>
            <a:ext cx="1037942" cy="38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4362" y="1782572"/>
            <a:ext cx="689159" cy="84819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"/>
          <p:cNvSpPr/>
          <p:nvPr/>
        </p:nvSpPr>
        <p:spPr>
          <a:xfrm>
            <a:off x="627127" y="4475357"/>
            <a:ext cx="78897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Share sequences and interpretation through online platforms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1258270" y="1250386"/>
            <a:ext cx="331372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https://virological.org</a:t>
            </a:r>
            <a:r>
              <a:rPr lang="en-US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Using pathogen genomes for epidemiology</a:t>
            </a:r>
            <a:endParaRPr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37BA49-3D94-DA30-5A8B-597F247F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0" y="997835"/>
            <a:ext cx="851318" cy="1477287"/>
          </a:xfrm>
          <a:prstGeom prst="rect">
            <a:avLst/>
          </a:prstGeom>
        </p:spPr>
      </p:pic>
      <p:sp>
        <p:nvSpPr>
          <p:cNvPr id="6" name="Google Shape;250;p80">
            <a:extLst>
              <a:ext uri="{FF2B5EF4-FFF2-40B4-BE49-F238E27FC236}">
                <a16:creationId xmlns:a16="http://schemas.microsoft.com/office/drawing/2014/main" id="{E4875739-162E-4808-94BC-EDCDC35718CD}"/>
              </a:ext>
            </a:extLst>
          </p:cNvPr>
          <p:cNvSpPr/>
          <p:nvPr/>
        </p:nvSpPr>
        <p:spPr>
          <a:xfrm>
            <a:off x="688656" y="1188415"/>
            <a:ext cx="782370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Other methods for molecular characterization of pathogens:</a:t>
            </a:r>
            <a:endParaRPr sz="1400" b="0" i="1" u="none" strike="noStrike" cap="none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Rapid diagnostic tests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PCR-based assays / CRISPR-based assays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4269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dirty="0"/>
              <a:t>Using pathogen genomes for epidemiology</a:t>
            </a:r>
            <a:endParaRPr dirty="0"/>
          </a:p>
        </p:txBody>
      </p:sp>
      <p:sp>
        <p:nvSpPr>
          <p:cNvPr id="250" name="Google Shape;250;p80"/>
          <p:cNvSpPr/>
          <p:nvPr/>
        </p:nvSpPr>
        <p:spPr>
          <a:xfrm>
            <a:off x="688656" y="1188415"/>
            <a:ext cx="782370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Other methods for molecular characterization of pathogens:</a:t>
            </a:r>
            <a:endParaRPr sz="1400" b="0" i="1" u="none" strike="noStrike" cap="none" dirty="0">
              <a:solidFill>
                <a:schemeClr val="dk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Rapid diagnostic tests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250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PCR-based assays / CRISPR-based assays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80"/>
          <p:cNvSpPr/>
          <p:nvPr/>
        </p:nvSpPr>
        <p:spPr>
          <a:xfrm>
            <a:off x="188679" y="3785808"/>
            <a:ext cx="87959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TGCAG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lang="en-US" sz="1600" b="1" i="0" u="none" strike="noStrike" cap="none" dirty="0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GCTGATTC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TCGTA</a:t>
            </a:r>
            <a:r>
              <a:rPr lang="en-US" sz="1600" b="1" i="0" u="none" strike="noStrike" cap="none" dirty="0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CTCGACGATC</a:t>
            </a:r>
            <a:r>
              <a:rPr lang="en-US" sz="1600" b="1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37BA49-3D94-DA30-5A8B-597F247F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0" y="997835"/>
            <a:ext cx="851318" cy="14772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6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4540</TotalTime>
  <Words>1184</Words>
  <Application>Microsoft Macintosh PowerPoint</Application>
  <PresentationFormat>On-screen Show (16:9)</PresentationFormat>
  <Paragraphs>207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Noto Sans Symbols</vt:lpstr>
      <vt:lpstr>Corbel</vt:lpstr>
      <vt:lpstr>Poppins</vt:lpstr>
      <vt:lpstr>Arial</vt:lpstr>
      <vt:lpstr>Poppins Medium</vt:lpstr>
      <vt:lpstr>6_Frame</vt:lpstr>
      <vt:lpstr>4_Frame</vt:lpstr>
      <vt:lpstr>2_Frame</vt:lpstr>
      <vt:lpstr>3_Frame</vt:lpstr>
      <vt:lpstr>5_Frame</vt:lpstr>
      <vt:lpstr>7_Frame</vt:lpstr>
      <vt:lpstr>Introduction to pathogen sequencing on the Illumina platform</vt:lpstr>
      <vt:lpstr>Genomic epidemiology workflow</vt:lpstr>
      <vt:lpstr>Outline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Using pathogen genomes for epidemiology</vt:lpstr>
      <vt:lpstr>Outline</vt:lpstr>
      <vt:lpstr>How can we generate pathogen sequences?</vt:lpstr>
      <vt:lpstr>How can we generate pathogen sequences?</vt:lpstr>
      <vt:lpstr>How can we generate pathogen sequences?</vt:lpstr>
      <vt:lpstr>How can we generate pathogen sequences?</vt:lpstr>
      <vt:lpstr>Overview of sequencing approaches</vt:lpstr>
      <vt:lpstr>Overview of sequencing approaches</vt:lpstr>
      <vt:lpstr>Overview of sequencing approaches</vt:lpstr>
      <vt:lpstr>Considerations for selecting an approach</vt:lpstr>
      <vt:lpstr>Outline</vt:lpstr>
      <vt:lpstr>How can we generate pathogen sequences?</vt:lpstr>
      <vt:lpstr>Which technology should I use to sequence?</vt:lpstr>
      <vt:lpstr>Illumina sequencing: how it works</vt:lpstr>
      <vt:lpstr>Illumina sequencing: how it works</vt:lpstr>
      <vt:lpstr>Illumina sequencing: how it works</vt:lpstr>
      <vt:lpstr>Illumina sequencing: how it works</vt:lpstr>
      <vt:lpstr>Illumina sequencing: how it works</vt:lpstr>
      <vt:lpstr>Illumina sequencing: how it works</vt:lpstr>
      <vt:lpstr>Range of instruments on the Illumina platform</vt:lpstr>
      <vt:lpstr>iSeq and MiSeq are widely used for pathogens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pathogen sequencing on the Illumina platform</dc:title>
  <cp:lastModifiedBy>Katie Siddle</cp:lastModifiedBy>
  <cp:revision>13</cp:revision>
  <dcterms:modified xsi:type="dcterms:W3CDTF">2022-05-20T01:06:16Z</dcterms:modified>
</cp:coreProperties>
</file>